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86" r:id="rId2"/>
  </p:sldIdLst>
  <p:sldSz cx="7775575" cy="10907713"/>
  <p:notesSz cx="7105650" cy="102393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5094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01884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52826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376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547109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3056532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565954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4075375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00"/>
    <a:srgbClr val="FFCDCD"/>
    <a:srgbClr val="404040"/>
    <a:srgbClr val="003051"/>
    <a:srgbClr val="FFE3C5"/>
    <a:srgbClr val="133459"/>
    <a:srgbClr val="1F5894"/>
    <a:srgbClr val="FF8300"/>
    <a:srgbClr val="FFF0E0"/>
    <a:srgbClr val="FFB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4" autoAdjust="0"/>
  </p:normalViewPr>
  <p:slideViewPr>
    <p:cSldViewPr snapToGrid="0" showGuides="1">
      <p:cViewPr>
        <p:scale>
          <a:sx n="125" d="100"/>
          <a:sy n="125" d="100"/>
        </p:scale>
        <p:origin x="348" y="-5562"/>
      </p:cViewPr>
      <p:guideLst>
        <p:guide orient="horz" pos="3436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3B119BE5-BC04-4C67-B56F-1F02F80CCE96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9525"/>
            <a:ext cx="2463800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1200" y="4927601"/>
            <a:ext cx="5683250" cy="403225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313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DD3CAC0-54BE-47AD-B198-E5456EEFA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01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3CAC0-54BE-47AD-B198-E5456EEFAE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332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DB34-C3E2-4AA3-9189-5A6EC08657B8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3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227968" y="583261"/>
            <a:ext cx="1312129" cy="1240752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1586" y="583261"/>
            <a:ext cx="3806792" cy="1240752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C344E-20C7-4B32-8EBB-5631C8DE1F5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32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168" y="3388464"/>
            <a:ext cx="6609239" cy="23380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336" y="6181038"/>
            <a:ext cx="5442903" cy="27875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67D14-14A9-4DED-BB90-C8B4633419EF}" type="datetime1">
              <a:rPr lang="ja-JP" altLang="en-US" smtClean="0"/>
              <a:t>2024/3/5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Copyright(C) </a:t>
            </a:r>
            <a:r>
              <a:rPr lang="ja-JP" altLang="en-US"/>
              <a:t>助成金・給与労務手続センター </a:t>
            </a:r>
            <a:r>
              <a:rPr lang="en-US" altLang="ja-JP"/>
              <a:t>All Rights Reserved.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F4ADB-4102-44EC-924D-9548FA3DA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976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217" y="7009217"/>
            <a:ext cx="6609239" cy="2166393"/>
          </a:xfrm>
        </p:spPr>
        <p:txBody>
          <a:bodyPr anchor="t"/>
          <a:lstStyle>
            <a:lvl1pPr algn="l">
              <a:defRPr sz="352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217" y="4623157"/>
            <a:ext cx="6609239" cy="2386061"/>
          </a:xfrm>
        </p:spPr>
        <p:txBody>
          <a:bodyPr anchor="b"/>
          <a:lstStyle>
            <a:lvl1pPr marL="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1pPr>
            <a:lvl2pPr marL="40325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2pPr>
            <a:lvl3pPr marL="806501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209751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4pPr>
            <a:lvl5pPr marL="16130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5pPr>
            <a:lvl6pPr marL="201625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6pPr>
            <a:lvl7pPr marL="24195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7pPr>
            <a:lvl8pPr marL="282275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8pPr>
            <a:lvl9pPr marL="322600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144E-9D6B-44DE-B952-BD9CC0F83362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8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1587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980640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769-A460-4818-B4BC-EF40F4988433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82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80" y="2441613"/>
            <a:ext cx="3435563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780" y="3459159"/>
            <a:ext cx="3435563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49886" y="2441613"/>
            <a:ext cx="3436912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49886" y="3459159"/>
            <a:ext cx="3436912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D9BB-C451-405B-ACF2-024A1BCF82D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6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EC51-9F09-4DCF-A15E-57FE96D3C2B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19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C7D51-062B-4559-A5DE-8F0E44379C2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8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82" y="434289"/>
            <a:ext cx="2558111" cy="1848252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036" y="434291"/>
            <a:ext cx="4346763" cy="9309431"/>
          </a:xfrm>
        </p:spPr>
        <p:txBody>
          <a:bodyPr/>
          <a:lstStyle>
            <a:lvl1pPr>
              <a:defRPr sz="2822"/>
            </a:lvl1pPr>
            <a:lvl2pPr>
              <a:defRPr sz="2470"/>
            </a:lvl2pPr>
            <a:lvl3pPr>
              <a:defRPr sz="2117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782" y="2282541"/>
            <a:ext cx="2558111" cy="746118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439D3-C0E2-4F18-A4D7-A55A9F4AE100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24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67" y="7635400"/>
            <a:ext cx="4665345" cy="901403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067" y="974624"/>
            <a:ext cx="4665345" cy="6544628"/>
          </a:xfrm>
        </p:spPr>
        <p:txBody>
          <a:bodyPr/>
          <a:lstStyle>
            <a:lvl1pPr marL="0" indent="0">
              <a:buNone/>
              <a:defRPr sz="2822"/>
            </a:lvl1pPr>
            <a:lvl2pPr marL="403250" indent="0">
              <a:buNone/>
              <a:defRPr sz="2470"/>
            </a:lvl2pPr>
            <a:lvl3pPr marL="806501" indent="0">
              <a:buNone/>
              <a:defRPr sz="2117"/>
            </a:lvl3pPr>
            <a:lvl4pPr marL="1209751" indent="0">
              <a:buNone/>
              <a:defRPr sz="1764"/>
            </a:lvl4pPr>
            <a:lvl5pPr marL="1613002" indent="0">
              <a:buNone/>
              <a:defRPr sz="1764"/>
            </a:lvl5pPr>
            <a:lvl6pPr marL="2016252" indent="0">
              <a:buNone/>
              <a:defRPr sz="1764"/>
            </a:lvl6pPr>
            <a:lvl7pPr marL="2419502" indent="0">
              <a:buNone/>
              <a:defRPr sz="1764"/>
            </a:lvl7pPr>
            <a:lvl8pPr marL="2822753" indent="0">
              <a:buNone/>
              <a:defRPr sz="1764"/>
            </a:lvl8pPr>
            <a:lvl9pPr marL="3226003" indent="0">
              <a:buNone/>
              <a:defRPr sz="1764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067" y="8536803"/>
            <a:ext cx="4665345" cy="128014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DDDB-5CD1-4DEC-9475-DC15014079CA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10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6470-E524-4AEB-9B06-F255AF0BE42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3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79" y="2545135"/>
            <a:ext cx="6998018" cy="719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780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0B6F3-3429-4475-AEA0-3FDB8F96897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727788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7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Copyright(C) </a:t>
            </a:r>
            <a:r>
              <a:rPr lang="ja-JP" altLang="en-US" dirty="0"/>
              <a:t>助成金・給与労務手続センター </a:t>
            </a:r>
            <a:r>
              <a:rPr lang="en-US" altLang="ja-JP" dirty="0"/>
              <a:t>All Rights Reserved.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2495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93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806501" rtl="0" eaLnBrk="1" latinLnBrk="0" hangingPunct="1">
        <a:spcBef>
          <a:spcPct val="0"/>
        </a:spcBef>
        <a:buNone/>
        <a:defRPr kumimoji="1" sz="38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438" indent="-302438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822" kern="1200">
          <a:solidFill>
            <a:schemeClr val="tx1"/>
          </a:solidFill>
          <a:latin typeface="+mn-lt"/>
          <a:ea typeface="+mn-ea"/>
          <a:cs typeface="+mn-cs"/>
        </a:defRPr>
      </a:lvl1pPr>
      <a:lvl2pPr marL="655282" indent="-252032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2470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411376" indent="-201625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1814627" indent="-201625" algn="l" defTabSz="806501" rtl="0" eaLnBrk="1" latinLnBrk="0" hangingPunct="1">
        <a:spcBef>
          <a:spcPct val="20000"/>
        </a:spcBef>
        <a:buFont typeface="Arial" pitchFamily="34" charset="0"/>
        <a:buChar char="»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217877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26211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302437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34276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50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0975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625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195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275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600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9">
            <a:extLst>
              <a:ext uri="{FF2B5EF4-FFF2-40B4-BE49-F238E27FC236}">
                <a16:creationId xmlns:a16="http://schemas.microsoft.com/office/drawing/2014/main" id="{887826E4-56E1-4851-B536-9DBA483A8834}"/>
              </a:ext>
            </a:extLst>
          </p:cNvPr>
          <p:cNvSpPr/>
          <p:nvPr/>
        </p:nvSpPr>
        <p:spPr bwMode="gray">
          <a:xfrm>
            <a:off x="465191" y="3158686"/>
            <a:ext cx="6912000" cy="2474778"/>
          </a:xfrm>
          <a:prstGeom prst="roundRect">
            <a:avLst>
              <a:gd name="adj" fmla="val 3214"/>
            </a:avLst>
          </a:prstGeom>
          <a:solidFill>
            <a:schemeClr val="bg1"/>
          </a:solidFill>
          <a:ln>
            <a:solidFill>
              <a:srgbClr val="FFCD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b="1" dirty="0">
              <a:solidFill>
                <a:schemeClr val="tx2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E49064C-CE9E-4A7C-B9FE-0573ADA1D61F}"/>
              </a:ext>
            </a:extLst>
          </p:cNvPr>
          <p:cNvGrpSpPr/>
          <p:nvPr/>
        </p:nvGrpSpPr>
        <p:grpSpPr bwMode="gray">
          <a:xfrm>
            <a:off x="4396218" y="5697550"/>
            <a:ext cx="2947568" cy="1754516"/>
            <a:chOff x="8326423" y="1996920"/>
            <a:chExt cx="2398317" cy="2235455"/>
          </a:xfrm>
        </p:grpSpPr>
        <p:sp>
          <p:nvSpPr>
            <p:cNvPr id="90" name="正方形/長方形 89"/>
            <p:cNvSpPr/>
            <p:nvPr/>
          </p:nvSpPr>
          <p:spPr bwMode="gray">
            <a:xfrm>
              <a:off x="9736109" y="2113231"/>
              <a:ext cx="878752" cy="983600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/>
                <a:t>写真</a:t>
              </a:r>
              <a:endParaRPr kumimoji="1" lang="ja-JP" altLang="en-US" sz="1400" b="1" dirty="0"/>
            </a:p>
          </p:txBody>
        </p:sp>
        <p:sp>
          <p:nvSpPr>
            <p:cNvPr id="16" name="角丸四角形 15"/>
            <p:cNvSpPr/>
            <p:nvPr/>
          </p:nvSpPr>
          <p:spPr bwMode="gray">
            <a:xfrm>
              <a:off x="8326423" y="1996920"/>
              <a:ext cx="2398317" cy="2235455"/>
            </a:xfrm>
            <a:prstGeom prst="roundRect">
              <a:avLst>
                <a:gd name="adj" fmla="val 2208"/>
              </a:avLst>
            </a:prstGeom>
            <a:noFill/>
            <a:ln w="9525">
              <a:solidFill>
                <a:srgbClr val="585858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2" name="グループ化 101"/>
            <p:cNvGrpSpPr/>
            <p:nvPr/>
          </p:nvGrpSpPr>
          <p:grpSpPr bwMode="gray">
            <a:xfrm>
              <a:off x="8352325" y="2041762"/>
              <a:ext cx="2354904" cy="2173334"/>
              <a:chOff x="5202134" y="4660221"/>
              <a:chExt cx="2354904" cy="2173334"/>
            </a:xfrm>
          </p:grpSpPr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gray">
              <a:xfrm>
                <a:off x="5202134" y="4660221"/>
                <a:ext cx="2263542" cy="354399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ja-JP" altLang="en-US" sz="105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+mn-ea"/>
                  </a:rPr>
                  <a:t>■ プロフィール</a:t>
                </a:r>
                <a:endParaRPr lang="en-US" altLang="ja-JP" sz="105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58" name="Text Box 23"/>
              <p:cNvSpPr txBox="1">
                <a:spLocks noChangeArrowheads="1"/>
              </p:cNvSpPr>
              <p:nvPr/>
            </p:nvSpPr>
            <p:spPr bwMode="gray">
              <a:xfrm>
                <a:off x="5272282" y="4994382"/>
                <a:ext cx="1113086" cy="658398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ja-JP" altLang="en-US" sz="800" dirty="0">
                    <a:ea typeface="メイリオ" panose="020B0604030504040204" pitchFamily="50" charset="-128"/>
                  </a:rPr>
                  <a:t>●●●●事務所</a:t>
                </a:r>
              </a:p>
              <a:p>
                <a:pPr>
                  <a:lnSpc>
                    <a:spcPct val="120000"/>
                  </a:lnSpc>
                </a:pPr>
                <a:r>
                  <a:rPr lang="ja-JP" altLang="en-US" sz="900" b="1" dirty="0">
                    <a:ea typeface="メイリオ" panose="020B0604030504040204" pitchFamily="50" charset="-128"/>
                  </a:rPr>
                  <a:t>●● ●●</a:t>
                </a:r>
                <a:endParaRPr lang="en-US" altLang="ja-JP" sz="900" b="1" dirty="0">
                  <a:ea typeface="メイリオ" panose="020B0604030504040204" pitchFamily="50" charset="-128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ja-JP" altLang="en-US" sz="700" dirty="0">
                    <a:ea typeface="メイリオ" panose="020B0604030504040204" pitchFamily="50" charset="-128"/>
                  </a:rPr>
                  <a:t>（●●●●ふりがな●●●）</a:t>
                </a:r>
                <a:endParaRPr lang="en-US" altLang="ja-JP" sz="900" dirty="0">
                  <a:latin typeface="+mn-ea"/>
                </a:endParaRPr>
              </a:p>
            </p:txBody>
          </p:sp>
          <p:sp>
            <p:nvSpPr>
              <p:cNvPr id="59" name="Text Box 23"/>
              <p:cNvSpPr txBox="1">
                <a:spLocks noChangeArrowheads="1"/>
              </p:cNvSpPr>
              <p:nvPr/>
            </p:nvSpPr>
            <p:spPr bwMode="gray">
              <a:xfrm>
                <a:off x="5213699" y="5799272"/>
                <a:ext cx="2343339" cy="1034283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ja-JP" altLang="en-US" sz="1000" dirty="0">
                    <a:latin typeface="+mn-ea"/>
                  </a:rPr>
                  <a:t>所長先生紹介文　紹介文が入ります。紹介文が入ります。紹介文が入ります。紹介文が入ります。紹介文が入ります。紹介文が入ります。紹介文が入ります。紹介文が入ります。</a:t>
                </a:r>
                <a:endParaRPr lang="en-US" altLang="ja-JP" sz="1000" dirty="0">
                  <a:latin typeface="+mn-ea"/>
                </a:endParaRPr>
              </a:p>
            </p:txBody>
          </p:sp>
        </p:grpSp>
      </p:grp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5E2CBA06-3F24-46C0-8D45-F2F47006BD66}"/>
              </a:ext>
            </a:extLst>
          </p:cNvPr>
          <p:cNvSpPr/>
          <p:nvPr/>
        </p:nvSpPr>
        <p:spPr bwMode="gray">
          <a:xfrm>
            <a:off x="1" y="0"/>
            <a:ext cx="7781924" cy="2844000"/>
          </a:xfrm>
          <a:prstGeom prst="rect">
            <a:avLst/>
          </a:prstGeom>
          <a:solidFill>
            <a:srgbClr val="FFCDCD"/>
          </a:solidFill>
          <a:ln w="5715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3200" b="1" i="1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1600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1600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sz="1600" dirty="0">
              <a:solidFill>
                <a:srgbClr val="114693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0" name="グラフィックス 9" descr="封筒">
            <a:extLst>
              <a:ext uri="{FF2B5EF4-FFF2-40B4-BE49-F238E27FC236}">
                <a16:creationId xmlns:a16="http://schemas.microsoft.com/office/drawing/2014/main" id="{A21B1B2A-470D-40B6-89A0-BFF03380782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689641" flipH="1">
            <a:off x="245849" y="278171"/>
            <a:ext cx="2456639" cy="2456639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A4E688B-D618-4FCA-BE1C-B8DCE0C7CB0F}"/>
              </a:ext>
            </a:extLst>
          </p:cNvPr>
          <p:cNvSpPr txBox="1"/>
          <p:nvPr/>
        </p:nvSpPr>
        <p:spPr bwMode="white">
          <a:xfrm>
            <a:off x="3001176" y="569240"/>
            <a:ext cx="4339650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3600" b="1" i="1" dirty="0">
                <a:solidFill>
                  <a:srgbClr val="404040"/>
                </a:solidFill>
                <a:latin typeface="メイリオ" pitchFamily="50" charset="-128"/>
                <a:ea typeface="メイリオ" pitchFamily="50" charset="-128"/>
              </a:rPr>
              <a:t>ビジネスに役立つ！</a:t>
            </a:r>
            <a:endParaRPr lang="en-US" altLang="ja-JP" sz="3600" b="1" i="1" dirty="0">
              <a:solidFill>
                <a:srgbClr val="40404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FD13236-92B5-4323-9868-01CBC4C40DAA}"/>
              </a:ext>
            </a:extLst>
          </p:cNvPr>
          <p:cNvSpPr txBox="1"/>
          <p:nvPr/>
        </p:nvSpPr>
        <p:spPr bwMode="white">
          <a:xfrm>
            <a:off x="2960947" y="1139277"/>
            <a:ext cx="42370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2800" b="1" i="1" dirty="0">
                <a:solidFill>
                  <a:srgbClr val="404040"/>
                </a:solidFill>
                <a:latin typeface="メイリオ" pitchFamily="50" charset="-128"/>
                <a:ea typeface="メイリオ" pitchFamily="50" charset="-128"/>
              </a:rPr>
              <a:t>最新情報を</a:t>
            </a:r>
            <a:endParaRPr lang="en-US" altLang="ja-JP" sz="2800" b="1" i="1" dirty="0">
              <a:solidFill>
                <a:srgbClr val="40404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10000"/>
              </a:lnSpc>
            </a:pPr>
            <a:r>
              <a:rPr lang="ja-JP" altLang="en-US" sz="3200" b="1" i="1" dirty="0">
                <a:solidFill>
                  <a:srgbClr val="E60000"/>
                </a:solidFill>
                <a:latin typeface="メイリオ" pitchFamily="50" charset="-128"/>
                <a:ea typeface="メイリオ" pitchFamily="50" charset="-128"/>
              </a:rPr>
              <a:t>無料</a:t>
            </a:r>
            <a:r>
              <a:rPr lang="ja-JP" altLang="en-US" sz="2800" b="1" i="1" dirty="0">
                <a:solidFill>
                  <a:srgbClr val="404040"/>
                </a:solidFill>
                <a:latin typeface="メイリオ" pitchFamily="50" charset="-128"/>
                <a:ea typeface="メイリオ" pitchFamily="50" charset="-128"/>
              </a:rPr>
              <a:t>で</a:t>
            </a:r>
            <a:r>
              <a:rPr lang="ja-JP" altLang="en-US" sz="3200" b="1" i="1" dirty="0">
                <a:solidFill>
                  <a:srgbClr val="404040"/>
                </a:solidFill>
                <a:latin typeface="メイリオ" pitchFamily="50" charset="-128"/>
                <a:ea typeface="メイリオ" pitchFamily="50" charset="-128"/>
              </a:rPr>
              <a:t>お届けします！</a:t>
            </a:r>
            <a:endParaRPr lang="en-US" altLang="ja-JP" sz="2800" b="1" i="1" dirty="0">
              <a:solidFill>
                <a:srgbClr val="40404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D9F7B0D3-915C-4DD1-A1A3-5D574FF18FF5}"/>
              </a:ext>
            </a:extLst>
          </p:cNvPr>
          <p:cNvGrpSpPr/>
          <p:nvPr/>
        </p:nvGrpSpPr>
        <p:grpSpPr>
          <a:xfrm>
            <a:off x="790954" y="3431313"/>
            <a:ext cx="4566483" cy="1945838"/>
            <a:chOff x="771358" y="3434093"/>
            <a:chExt cx="4566483" cy="1945838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882D33D9-7DBF-445A-A355-9565C0B77BF0}"/>
                </a:ext>
              </a:extLst>
            </p:cNvPr>
            <p:cNvGrpSpPr/>
            <p:nvPr/>
          </p:nvGrpSpPr>
          <p:grpSpPr>
            <a:xfrm>
              <a:off x="771358" y="3434093"/>
              <a:ext cx="4566483" cy="360000"/>
              <a:chOff x="663086" y="3464272"/>
              <a:chExt cx="4566483" cy="384162"/>
            </a:xfrm>
          </p:grpSpPr>
          <p:sp>
            <p:nvSpPr>
              <p:cNvPr id="83" name="四角形: 上の 2 つの角を丸める 82">
                <a:extLst>
                  <a:ext uri="{FF2B5EF4-FFF2-40B4-BE49-F238E27FC236}">
                    <a16:creationId xmlns:a16="http://schemas.microsoft.com/office/drawing/2014/main" id="{DEB7B775-DE38-4748-B805-FDB1C0D4468A}"/>
                  </a:ext>
                </a:extLst>
              </p:cNvPr>
              <p:cNvSpPr/>
              <p:nvPr/>
            </p:nvSpPr>
            <p:spPr bwMode="gray">
              <a:xfrm rot="16200000" flipH="1" flipV="1">
                <a:off x="3382290" y="2000353"/>
                <a:ext cx="382558" cy="33120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bg1">
                  <a:lumMod val="50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 dirty="0"/>
              </a:p>
            </p:txBody>
          </p:sp>
          <p:sp>
            <p:nvSpPr>
              <p:cNvPr id="84" name="四角形: 上の 2 つの角を丸める 83">
                <a:extLst>
                  <a:ext uri="{FF2B5EF4-FFF2-40B4-BE49-F238E27FC236}">
                    <a16:creationId xmlns:a16="http://schemas.microsoft.com/office/drawing/2014/main" id="{E75DAE89-36D4-491A-BF7A-2B28A000A575}"/>
                  </a:ext>
                </a:extLst>
              </p:cNvPr>
              <p:cNvSpPr/>
              <p:nvPr/>
            </p:nvSpPr>
            <p:spPr bwMode="gray">
              <a:xfrm rot="16200000">
                <a:off x="1101807" y="3026353"/>
                <a:ext cx="382558" cy="1260000"/>
              </a:xfrm>
              <a:prstGeom prst="round2SameRect">
                <a:avLst/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85" name="正方形/長方形 84">
                <a:extLst>
                  <a:ext uri="{FF2B5EF4-FFF2-40B4-BE49-F238E27FC236}">
                    <a16:creationId xmlns:a16="http://schemas.microsoft.com/office/drawing/2014/main" id="{70894B0C-2FA2-415D-8B71-4F0656D27974}"/>
                  </a:ext>
                </a:extLst>
              </p:cNvPr>
              <p:cNvSpPr/>
              <p:nvPr/>
            </p:nvSpPr>
            <p:spPr bwMode="gray">
              <a:xfrm>
                <a:off x="721396" y="3464272"/>
                <a:ext cx="1224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税務会計</a:t>
                </a:r>
              </a:p>
            </p:txBody>
          </p:sp>
          <p:sp>
            <p:nvSpPr>
              <p:cNvPr id="86" name="正方形/長方形 85">
                <a:extLst>
                  <a:ext uri="{FF2B5EF4-FFF2-40B4-BE49-F238E27FC236}">
                    <a16:creationId xmlns:a16="http://schemas.microsoft.com/office/drawing/2014/main" id="{CB7F3588-6C75-45D8-B8F4-48BA92EDA1AC}"/>
                  </a:ext>
                </a:extLst>
              </p:cNvPr>
              <p:cNvSpPr/>
              <p:nvPr/>
            </p:nvSpPr>
            <p:spPr bwMode="gray">
              <a:xfrm>
                <a:off x="1984489" y="3464272"/>
                <a:ext cx="3168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会社経営で必要となる、</a:t>
                </a:r>
              </a:p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税金に関わるお役立ち情報やなどをご紹介します。 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6D8F393D-4893-4071-B1B6-FA885B055DEB}"/>
                </a:ext>
              </a:extLst>
            </p:cNvPr>
            <p:cNvGrpSpPr/>
            <p:nvPr/>
          </p:nvGrpSpPr>
          <p:grpSpPr>
            <a:xfrm>
              <a:off x="771358" y="3836938"/>
              <a:ext cx="4566483" cy="360000"/>
              <a:chOff x="663086" y="3851446"/>
              <a:chExt cx="4566483" cy="384162"/>
            </a:xfrm>
          </p:grpSpPr>
          <p:sp>
            <p:nvSpPr>
              <p:cNvPr id="79" name="四角形: 上の 2 つの角を丸める 78">
                <a:extLst>
                  <a:ext uri="{FF2B5EF4-FFF2-40B4-BE49-F238E27FC236}">
                    <a16:creationId xmlns:a16="http://schemas.microsoft.com/office/drawing/2014/main" id="{8DF25240-4F8E-4B25-BDF2-02ABDC5EA3FE}"/>
                  </a:ext>
                </a:extLst>
              </p:cNvPr>
              <p:cNvSpPr/>
              <p:nvPr/>
            </p:nvSpPr>
            <p:spPr bwMode="gray">
              <a:xfrm rot="16200000" flipH="1" flipV="1">
                <a:off x="3382290" y="2387527"/>
                <a:ext cx="382558" cy="33120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accent4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 dirty="0"/>
              </a:p>
            </p:txBody>
          </p:sp>
          <p:sp>
            <p:nvSpPr>
              <p:cNvPr id="80" name="四角形: 上の 2 つの角を丸める 79">
                <a:extLst>
                  <a:ext uri="{FF2B5EF4-FFF2-40B4-BE49-F238E27FC236}">
                    <a16:creationId xmlns:a16="http://schemas.microsoft.com/office/drawing/2014/main" id="{B9C8F932-D01E-4A74-943F-4C86A8C5B6C2}"/>
                  </a:ext>
                </a:extLst>
              </p:cNvPr>
              <p:cNvSpPr/>
              <p:nvPr/>
            </p:nvSpPr>
            <p:spPr bwMode="gray">
              <a:xfrm rot="16200000">
                <a:off x="1101807" y="3413527"/>
                <a:ext cx="382558" cy="1260000"/>
              </a:xfrm>
              <a:prstGeom prst="round2SameRect">
                <a:avLst/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 dirty="0"/>
              </a:p>
            </p:txBody>
          </p:sp>
          <p:sp>
            <p:nvSpPr>
              <p:cNvPr id="81" name="正方形/長方形 80">
                <a:extLst>
                  <a:ext uri="{FF2B5EF4-FFF2-40B4-BE49-F238E27FC236}">
                    <a16:creationId xmlns:a16="http://schemas.microsoft.com/office/drawing/2014/main" id="{31D43AEA-8154-4818-9413-ACDF6AC922A6}"/>
                  </a:ext>
                </a:extLst>
              </p:cNvPr>
              <p:cNvSpPr/>
              <p:nvPr/>
            </p:nvSpPr>
            <p:spPr bwMode="gray">
              <a:xfrm>
                <a:off x="721396" y="3851446"/>
                <a:ext cx="1224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人材育成</a:t>
                </a:r>
              </a:p>
            </p:txBody>
          </p:sp>
          <p:sp>
            <p:nvSpPr>
              <p:cNvPr id="82" name="正方形/長方形 81">
                <a:extLst>
                  <a:ext uri="{FF2B5EF4-FFF2-40B4-BE49-F238E27FC236}">
                    <a16:creationId xmlns:a16="http://schemas.microsoft.com/office/drawing/2014/main" id="{39BE79DA-9E3B-434A-A3E4-D282289EEE55}"/>
                  </a:ext>
                </a:extLst>
              </p:cNvPr>
              <p:cNvSpPr/>
              <p:nvPr/>
            </p:nvSpPr>
            <p:spPr bwMode="gray">
              <a:xfrm>
                <a:off x="1984489" y="3851446"/>
                <a:ext cx="3168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人にフォーカスをあてた、</a:t>
                </a:r>
              </a:p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人事労務やモチベーション管理の話題などが中心です。</a:t>
                </a: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044D7BCC-4723-40B6-88E8-A1BF4B531871}"/>
                </a:ext>
              </a:extLst>
            </p:cNvPr>
            <p:cNvGrpSpPr/>
            <p:nvPr/>
          </p:nvGrpSpPr>
          <p:grpSpPr>
            <a:xfrm>
              <a:off x="771358" y="4233457"/>
              <a:ext cx="4566483" cy="360000"/>
              <a:chOff x="663086" y="4246271"/>
              <a:chExt cx="4566483" cy="384162"/>
            </a:xfrm>
          </p:grpSpPr>
          <p:sp>
            <p:nvSpPr>
              <p:cNvPr id="75" name="四角形: 上の 2 つの角を丸める 74">
                <a:extLst>
                  <a:ext uri="{FF2B5EF4-FFF2-40B4-BE49-F238E27FC236}">
                    <a16:creationId xmlns:a16="http://schemas.microsoft.com/office/drawing/2014/main" id="{44343FB8-0A2C-4C24-B329-0EEB5D303F0F}"/>
                  </a:ext>
                </a:extLst>
              </p:cNvPr>
              <p:cNvSpPr/>
              <p:nvPr/>
            </p:nvSpPr>
            <p:spPr bwMode="gray">
              <a:xfrm rot="16200000" flipH="1" flipV="1">
                <a:off x="3382290" y="2782351"/>
                <a:ext cx="382558" cy="33120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bg1">
                  <a:lumMod val="50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 dirty="0"/>
              </a:p>
            </p:txBody>
          </p:sp>
          <p:sp>
            <p:nvSpPr>
              <p:cNvPr id="76" name="四角形: 上の 2 つの角を丸める 75">
                <a:extLst>
                  <a:ext uri="{FF2B5EF4-FFF2-40B4-BE49-F238E27FC236}">
                    <a16:creationId xmlns:a16="http://schemas.microsoft.com/office/drawing/2014/main" id="{020FD0EB-9C06-4FBC-A50D-B6CCA6F7CCFF}"/>
                  </a:ext>
                </a:extLst>
              </p:cNvPr>
              <p:cNvSpPr/>
              <p:nvPr/>
            </p:nvSpPr>
            <p:spPr bwMode="gray">
              <a:xfrm rot="16200000">
                <a:off x="1101807" y="3808351"/>
                <a:ext cx="382558" cy="1260000"/>
              </a:xfrm>
              <a:prstGeom prst="round2SameRect">
                <a:avLst/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77" name="正方形/長方形 76">
                <a:extLst>
                  <a:ext uri="{FF2B5EF4-FFF2-40B4-BE49-F238E27FC236}">
                    <a16:creationId xmlns:a16="http://schemas.microsoft.com/office/drawing/2014/main" id="{9A309391-A8DF-430B-93F4-9AF614CD671B}"/>
                  </a:ext>
                </a:extLst>
              </p:cNvPr>
              <p:cNvSpPr/>
              <p:nvPr/>
            </p:nvSpPr>
            <p:spPr bwMode="gray">
              <a:xfrm>
                <a:off x="721396" y="4246271"/>
                <a:ext cx="1224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マーケティング</a:t>
                </a:r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AA51EAD8-BBF6-47E7-A4A2-C5F929F2E945}"/>
                  </a:ext>
                </a:extLst>
              </p:cNvPr>
              <p:cNvSpPr/>
              <p:nvPr/>
            </p:nvSpPr>
            <p:spPr bwMode="gray">
              <a:xfrm>
                <a:off x="1984489" y="4246271"/>
                <a:ext cx="3168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営業活動する上でお役立ちいただける</a:t>
                </a:r>
              </a:p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マーケティング情報を事例なども含めて豊富に紹介します。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76BB1B74-6221-4419-ADC4-0D461E33AA8E}"/>
                </a:ext>
              </a:extLst>
            </p:cNvPr>
            <p:cNvGrpSpPr/>
            <p:nvPr/>
          </p:nvGrpSpPr>
          <p:grpSpPr>
            <a:xfrm>
              <a:off x="771358" y="4622704"/>
              <a:ext cx="4566483" cy="360000"/>
              <a:chOff x="663086" y="4631590"/>
              <a:chExt cx="4566483" cy="384162"/>
            </a:xfrm>
          </p:grpSpPr>
          <p:sp>
            <p:nvSpPr>
              <p:cNvPr id="71" name="四角形: 上の 2 つの角を丸める 70">
                <a:extLst>
                  <a:ext uri="{FF2B5EF4-FFF2-40B4-BE49-F238E27FC236}">
                    <a16:creationId xmlns:a16="http://schemas.microsoft.com/office/drawing/2014/main" id="{6B259355-0FEA-4DA0-A71E-F60A6C419E2E}"/>
                  </a:ext>
                </a:extLst>
              </p:cNvPr>
              <p:cNvSpPr/>
              <p:nvPr/>
            </p:nvSpPr>
            <p:spPr bwMode="gray">
              <a:xfrm rot="16200000" flipH="1" flipV="1">
                <a:off x="3382290" y="3167671"/>
                <a:ext cx="382558" cy="33120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bg1">
                  <a:lumMod val="50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2" name="四角形: 上の 2 つの角を丸める 71">
                <a:extLst>
                  <a:ext uri="{FF2B5EF4-FFF2-40B4-BE49-F238E27FC236}">
                    <a16:creationId xmlns:a16="http://schemas.microsoft.com/office/drawing/2014/main" id="{D7E307CF-9682-4A5E-9224-3A591F2551F2}"/>
                  </a:ext>
                </a:extLst>
              </p:cNvPr>
              <p:cNvSpPr/>
              <p:nvPr/>
            </p:nvSpPr>
            <p:spPr bwMode="gray">
              <a:xfrm rot="16200000">
                <a:off x="1101807" y="4193671"/>
                <a:ext cx="382558" cy="1260000"/>
              </a:xfrm>
              <a:prstGeom prst="round2SameRect">
                <a:avLst/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73" name="正方形/長方形 72">
                <a:extLst>
                  <a:ext uri="{FF2B5EF4-FFF2-40B4-BE49-F238E27FC236}">
                    <a16:creationId xmlns:a16="http://schemas.microsoft.com/office/drawing/2014/main" id="{8747D4E9-8619-4D8D-99E0-C668C9C91987}"/>
                  </a:ext>
                </a:extLst>
              </p:cNvPr>
              <p:cNvSpPr/>
              <p:nvPr/>
            </p:nvSpPr>
            <p:spPr bwMode="gray">
              <a:xfrm>
                <a:off x="721396" y="4631590"/>
                <a:ext cx="1224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労働法</a:t>
                </a:r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CC1D3EE0-1614-44F8-8B88-47E872C7EEAE}"/>
                  </a:ext>
                </a:extLst>
              </p:cNvPr>
              <p:cNvSpPr/>
              <p:nvPr/>
            </p:nvSpPr>
            <p:spPr bwMode="gray">
              <a:xfrm>
                <a:off x="1984489" y="4631590"/>
                <a:ext cx="3168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最近話題になることも多い労務問題について、</a:t>
                </a:r>
                <a:endParaRPr lang="en-US" altLang="ja-JP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法律の観点から解説いたします。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286D5532-A6BF-4BA7-AC5C-355383F67378}"/>
                </a:ext>
              </a:extLst>
            </p:cNvPr>
            <p:cNvGrpSpPr/>
            <p:nvPr/>
          </p:nvGrpSpPr>
          <p:grpSpPr>
            <a:xfrm>
              <a:off x="771358" y="5019931"/>
              <a:ext cx="4566483" cy="360000"/>
              <a:chOff x="663086" y="5020731"/>
              <a:chExt cx="4566483" cy="384162"/>
            </a:xfrm>
          </p:grpSpPr>
          <p:sp>
            <p:nvSpPr>
              <p:cNvPr id="66" name="四角形: 上の 2 つの角を丸める 65">
                <a:extLst>
                  <a:ext uri="{FF2B5EF4-FFF2-40B4-BE49-F238E27FC236}">
                    <a16:creationId xmlns:a16="http://schemas.microsoft.com/office/drawing/2014/main" id="{4F2457E5-25B2-4CAB-8D53-8CCCFF0FF0F1}"/>
                  </a:ext>
                </a:extLst>
              </p:cNvPr>
              <p:cNvSpPr/>
              <p:nvPr/>
            </p:nvSpPr>
            <p:spPr bwMode="gray">
              <a:xfrm rot="16200000" flipH="1" flipV="1">
                <a:off x="3382290" y="3556812"/>
                <a:ext cx="382558" cy="33120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bg1">
                  <a:lumMod val="50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7" name="四角形: 上の 2 つの角を丸める 66">
                <a:extLst>
                  <a:ext uri="{FF2B5EF4-FFF2-40B4-BE49-F238E27FC236}">
                    <a16:creationId xmlns:a16="http://schemas.microsoft.com/office/drawing/2014/main" id="{696FEDED-6B5E-4614-876E-6EDC75D6CC03}"/>
                  </a:ext>
                </a:extLst>
              </p:cNvPr>
              <p:cNvSpPr/>
              <p:nvPr/>
            </p:nvSpPr>
            <p:spPr bwMode="gray">
              <a:xfrm rot="16200000">
                <a:off x="1101807" y="4582812"/>
                <a:ext cx="382558" cy="1260000"/>
              </a:xfrm>
              <a:prstGeom prst="round2SameRect">
                <a:avLst/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69" name="正方形/長方形 68">
                <a:extLst>
                  <a:ext uri="{FF2B5EF4-FFF2-40B4-BE49-F238E27FC236}">
                    <a16:creationId xmlns:a16="http://schemas.microsoft.com/office/drawing/2014/main" id="{C163B3E9-A16B-4CF4-834E-A4A983BAFE3A}"/>
                  </a:ext>
                </a:extLst>
              </p:cNvPr>
              <p:cNvSpPr/>
              <p:nvPr/>
            </p:nvSpPr>
            <p:spPr bwMode="gray">
              <a:xfrm>
                <a:off x="721396" y="5020731"/>
                <a:ext cx="1224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助成金</a:t>
                </a:r>
              </a:p>
            </p:txBody>
          </p:sp>
          <p:sp>
            <p:nvSpPr>
              <p:cNvPr id="70" name="正方形/長方形 69">
                <a:extLst>
                  <a:ext uri="{FF2B5EF4-FFF2-40B4-BE49-F238E27FC236}">
                    <a16:creationId xmlns:a16="http://schemas.microsoft.com/office/drawing/2014/main" id="{6E31204D-6B81-4441-A212-00C2E677A6C4}"/>
                  </a:ext>
                </a:extLst>
              </p:cNvPr>
              <p:cNvSpPr/>
              <p:nvPr/>
            </p:nvSpPr>
            <p:spPr bwMode="gray">
              <a:xfrm>
                <a:off x="1984489" y="5020731"/>
                <a:ext cx="3168000" cy="384162"/>
              </a:xfrm>
              <a:prstGeom prst="rect">
                <a:avLst/>
              </a:prstGeom>
              <a:noFill/>
            </p:spPr>
            <p:txBody>
              <a:bodyPr wrap="square" anchor="ctr">
                <a:no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知らなければ損する、</a:t>
                </a:r>
              </a:p>
              <a:p>
                <a:pPr>
                  <a:lnSpc>
                    <a:spcPct val="120000"/>
                  </a:lnSpc>
                  <a:defRPr/>
                </a:pPr>
                <a:r>
                  <a:rPr lang="ja-JP" altLang="en-US" sz="8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おすすめの助成金の内容をご案内します。 </a:t>
                </a:r>
              </a:p>
            </p:txBody>
          </p:sp>
        </p:grpSp>
      </p:grpSp>
      <p:grpSp>
        <p:nvGrpSpPr>
          <p:cNvPr id="111" name="グループ化 110">
            <a:extLst>
              <a:ext uri="{FF2B5EF4-FFF2-40B4-BE49-F238E27FC236}">
                <a16:creationId xmlns:a16="http://schemas.microsoft.com/office/drawing/2014/main" id="{7AB687A6-3C08-410E-AEE2-09CBA1CCB5C0}"/>
              </a:ext>
            </a:extLst>
          </p:cNvPr>
          <p:cNvGrpSpPr/>
          <p:nvPr/>
        </p:nvGrpSpPr>
        <p:grpSpPr bwMode="ltGray">
          <a:xfrm>
            <a:off x="2777628" y="590798"/>
            <a:ext cx="4644000" cy="468000"/>
            <a:chOff x="431565" y="6137979"/>
            <a:chExt cx="6781935" cy="540000"/>
          </a:xfrm>
        </p:grpSpPr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611399D6-27A7-4AF4-A8EF-75DA4A7ADDD0}"/>
                </a:ext>
              </a:extLst>
            </p:cNvPr>
            <p:cNvCxnSpPr/>
            <p:nvPr/>
          </p:nvCxnSpPr>
          <p:spPr bwMode="ltGray">
            <a:xfrm>
              <a:off x="431565" y="6137979"/>
              <a:ext cx="297581" cy="540000"/>
            </a:xfrm>
            <a:prstGeom prst="line">
              <a:avLst/>
            </a:prstGeom>
            <a:ln w="1905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D23D8528-D1CE-4DB3-A9E1-888E6CDD7C01}"/>
                </a:ext>
              </a:extLst>
            </p:cNvPr>
            <p:cNvCxnSpPr>
              <a:cxnSpLocks/>
            </p:cNvCxnSpPr>
            <p:nvPr/>
          </p:nvCxnSpPr>
          <p:spPr bwMode="ltGray">
            <a:xfrm flipH="1">
              <a:off x="6915919" y="6137979"/>
              <a:ext cx="297581" cy="540000"/>
            </a:xfrm>
            <a:prstGeom prst="line">
              <a:avLst/>
            </a:prstGeom>
            <a:ln w="1905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7C0A37D-6B3F-4B39-8D95-D8D81EAF7AC2}"/>
              </a:ext>
            </a:extLst>
          </p:cNvPr>
          <p:cNvGrpSpPr/>
          <p:nvPr/>
        </p:nvGrpSpPr>
        <p:grpSpPr bwMode="gray">
          <a:xfrm>
            <a:off x="313147" y="2916814"/>
            <a:ext cx="5024695" cy="579618"/>
            <a:chOff x="313147" y="2916814"/>
            <a:chExt cx="5024695" cy="579618"/>
          </a:xfrm>
        </p:grpSpPr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183F9BA7-EDB7-4433-B3C8-7D637D08986B}"/>
                </a:ext>
              </a:extLst>
            </p:cNvPr>
            <p:cNvGrpSpPr/>
            <p:nvPr/>
          </p:nvGrpSpPr>
          <p:grpSpPr bwMode="gray">
            <a:xfrm>
              <a:off x="663086" y="3000921"/>
              <a:ext cx="4674756" cy="356251"/>
              <a:chOff x="1170294" y="3070790"/>
              <a:chExt cx="3412905" cy="356251"/>
            </a:xfrm>
          </p:grpSpPr>
          <p:sp>
            <p:nvSpPr>
              <p:cNvPr id="89" name="角丸四角形 9">
                <a:extLst>
                  <a:ext uri="{FF2B5EF4-FFF2-40B4-BE49-F238E27FC236}">
                    <a16:creationId xmlns:a16="http://schemas.microsoft.com/office/drawing/2014/main" id="{267336D1-41DC-4581-BC5B-F8CE8B56E21E}"/>
                  </a:ext>
                </a:extLst>
              </p:cNvPr>
              <p:cNvSpPr/>
              <p:nvPr/>
            </p:nvSpPr>
            <p:spPr bwMode="gray">
              <a:xfrm>
                <a:off x="1170294" y="3104915"/>
                <a:ext cx="3412905" cy="288000"/>
              </a:xfrm>
              <a:prstGeom prst="roundRect">
                <a:avLst>
                  <a:gd name="adj" fmla="val 50000"/>
                </a:avLst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kumimoji="1" lang="ja-JP" altLang="en-US" sz="1400" b="1" dirty="0">
                  <a:solidFill>
                    <a:schemeClr val="tx2">
                      <a:lumMod val="75000"/>
                    </a:schemeClr>
                  </a:solidFill>
                  <a:effectLst>
                    <a:innerShdw blurRad="114300">
                      <a:prstClr val="black"/>
                    </a:innerShdw>
                  </a:effectLst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91" name="Text Box 23">
                <a:extLst>
                  <a:ext uri="{FF2B5EF4-FFF2-40B4-BE49-F238E27FC236}">
                    <a16:creationId xmlns:a16="http://schemas.microsoft.com/office/drawing/2014/main" id="{9B6D44E2-9316-4783-856A-DDE2BC5C79CD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850993" y="3070790"/>
                <a:ext cx="2051508" cy="35625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ja-JP" altLang="en-US" sz="1400" b="1" dirty="0">
                    <a:solidFill>
                      <a:srgbClr val="404040"/>
                    </a:solidFill>
                    <a:latin typeface="+mn-ea"/>
                  </a:rPr>
                  <a:t>メールマガジンメニュー例</a:t>
                </a:r>
              </a:p>
            </p:txBody>
          </p:sp>
        </p:grp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DFDDADDC-095C-4804-949A-A7395A685F64}"/>
                </a:ext>
              </a:extLst>
            </p:cNvPr>
            <p:cNvGrpSpPr/>
            <p:nvPr/>
          </p:nvGrpSpPr>
          <p:grpSpPr bwMode="gray">
            <a:xfrm>
              <a:off x="313147" y="2916814"/>
              <a:ext cx="579618" cy="579618"/>
              <a:chOff x="1437415" y="2801934"/>
              <a:chExt cx="612000" cy="612000"/>
            </a:xfrm>
          </p:grpSpPr>
          <p:sp>
            <p:nvSpPr>
              <p:cNvPr id="93" name="楕円 92">
                <a:extLst>
                  <a:ext uri="{FF2B5EF4-FFF2-40B4-BE49-F238E27FC236}">
                    <a16:creationId xmlns:a16="http://schemas.microsoft.com/office/drawing/2014/main" id="{D119FB22-ABA6-4C48-B102-396B1D0252EB}"/>
                  </a:ext>
                </a:extLst>
              </p:cNvPr>
              <p:cNvSpPr/>
              <p:nvPr/>
            </p:nvSpPr>
            <p:spPr bwMode="gray">
              <a:xfrm>
                <a:off x="1437415" y="2801934"/>
                <a:ext cx="612000" cy="612000"/>
              </a:xfrm>
              <a:prstGeom prst="ellipse">
                <a:avLst/>
              </a:prstGeom>
              <a:solidFill>
                <a:srgbClr val="FF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94" name="グラフィックス 93" descr="封筒">
                <a:extLst>
                  <a:ext uri="{FF2B5EF4-FFF2-40B4-BE49-F238E27FC236}">
                    <a16:creationId xmlns:a16="http://schemas.microsoft.com/office/drawing/2014/main" id="{675B4ACF-8A55-4FCF-AE0F-08451F7067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 bwMode="gray">
              <a:xfrm flipH="1">
                <a:off x="1506172" y="2870691"/>
                <a:ext cx="474486" cy="474486"/>
              </a:xfrm>
              <a:prstGeom prst="rect">
                <a:avLst/>
              </a:prstGeom>
            </p:spPr>
          </p:pic>
        </p:grpSp>
      </p:grpSp>
      <p:sp>
        <p:nvSpPr>
          <p:cNvPr id="122" name="フリーフォーム: 図形 121">
            <a:extLst>
              <a:ext uri="{FF2B5EF4-FFF2-40B4-BE49-F238E27FC236}">
                <a16:creationId xmlns:a16="http://schemas.microsoft.com/office/drawing/2014/main" id="{0EE73F48-67DB-46FB-B927-C36622D2E6EB}"/>
              </a:ext>
            </a:extLst>
          </p:cNvPr>
          <p:cNvSpPr/>
          <p:nvPr/>
        </p:nvSpPr>
        <p:spPr bwMode="gray">
          <a:xfrm>
            <a:off x="451011" y="5697550"/>
            <a:ext cx="3810167" cy="1720398"/>
          </a:xfrm>
          <a:custGeom>
            <a:avLst/>
            <a:gdLst>
              <a:gd name="connsiteX0" fmla="*/ 82530 w 3810167"/>
              <a:gd name="connsiteY0" fmla="*/ 0 h 1813806"/>
              <a:gd name="connsiteX1" fmla="*/ 3462953 w 3810167"/>
              <a:gd name="connsiteY1" fmla="*/ 0 h 1813806"/>
              <a:gd name="connsiteX2" fmla="*/ 3545483 w 3810167"/>
              <a:gd name="connsiteY2" fmla="*/ 82530 h 1813806"/>
              <a:gd name="connsiteX3" fmla="*/ 3545483 w 3810167"/>
              <a:gd name="connsiteY3" fmla="*/ 1261995 h 1813806"/>
              <a:gd name="connsiteX4" fmla="*/ 3559388 w 3810167"/>
              <a:gd name="connsiteY4" fmla="*/ 1268993 h 1813806"/>
              <a:gd name="connsiteX5" fmla="*/ 3802726 w 3810167"/>
              <a:gd name="connsiteY5" fmla="*/ 1813806 h 1813806"/>
              <a:gd name="connsiteX6" fmla="*/ 3600628 w 3810167"/>
              <a:gd name="connsiteY6" fmla="*/ 1578696 h 1813806"/>
              <a:gd name="connsiteX7" fmla="*/ 3545483 w 3810167"/>
              <a:gd name="connsiteY7" fmla="*/ 1543234 h 1813806"/>
              <a:gd name="connsiteX8" fmla="*/ 3545483 w 3810167"/>
              <a:gd name="connsiteY8" fmla="*/ 1717470 h 1813806"/>
              <a:gd name="connsiteX9" fmla="*/ 3462953 w 3810167"/>
              <a:gd name="connsiteY9" fmla="*/ 1800000 h 1813806"/>
              <a:gd name="connsiteX10" fmla="*/ 82530 w 3810167"/>
              <a:gd name="connsiteY10" fmla="*/ 1800000 h 1813806"/>
              <a:gd name="connsiteX11" fmla="*/ 0 w 3810167"/>
              <a:gd name="connsiteY11" fmla="*/ 1717470 h 1813806"/>
              <a:gd name="connsiteX12" fmla="*/ 0 w 3810167"/>
              <a:gd name="connsiteY12" fmla="*/ 82530 h 1813806"/>
              <a:gd name="connsiteX13" fmla="*/ 82530 w 3810167"/>
              <a:gd name="connsiteY13" fmla="*/ 0 h 181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10167" h="1813806">
                <a:moveTo>
                  <a:pt x="82530" y="0"/>
                </a:moveTo>
                <a:lnTo>
                  <a:pt x="3462953" y="0"/>
                </a:lnTo>
                <a:cubicBezTo>
                  <a:pt x="3508533" y="0"/>
                  <a:pt x="3545483" y="36950"/>
                  <a:pt x="3545483" y="82530"/>
                </a:cubicBezTo>
                <a:lnTo>
                  <a:pt x="3545483" y="1261995"/>
                </a:lnTo>
                <a:lnTo>
                  <a:pt x="3559388" y="1268993"/>
                </a:lnTo>
                <a:cubicBezTo>
                  <a:pt x="3736995" y="1381693"/>
                  <a:pt x="3839514" y="1593274"/>
                  <a:pt x="3802726" y="1813806"/>
                </a:cubicBezTo>
                <a:cubicBezTo>
                  <a:pt x="3753860" y="1719533"/>
                  <a:pt x="3684228" y="1639514"/>
                  <a:pt x="3600628" y="1578696"/>
                </a:cubicBezTo>
                <a:lnTo>
                  <a:pt x="3545483" y="1543234"/>
                </a:lnTo>
                <a:lnTo>
                  <a:pt x="3545483" y="1717470"/>
                </a:lnTo>
                <a:cubicBezTo>
                  <a:pt x="3545483" y="1763050"/>
                  <a:pt x="3508533" y="1800000"/>
                  <a:pt x="3462953" y="1800000"/>
                </a:cubicBezTo>
                <a:lnTo>
                  <a:pt x="82530" y="1800000"/>
                </a:lnTo>
                <a:cubicBezTo>
                  <a:pt x="36950" y="1800000"/>
                  <a:pt x="0" y="1763050"/>
                  <a:pt x="0" y="1717470"/>
                </a:cubicBezTo>
                <a:lnTo>
                  <a:pt x="0" y="82530"/>
                </a:lnTo>
                <a:cubicBezTo>
                  <a:pt x="0" y="36950"/>
                  <a:pt x="36950" y="0"/>
                  <a:pt x="82530" y="0"/>
                </a:cubicBezTo>
                <a:close/>
              </a:path>
            </a:pathLst>
          </a:custGeom>
          <a:solidFill>
            <a:srgbClr val="FFCDCD">
              <a:alpha val="20000"/>
            </a:srgbClr>
          </a:solidFill>
          <a:ln w="19050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D679959-ED88-4392-92F2-EDC5A4D51BE5}"/>
              </a:ext>
            </a:extLst>
          </p:cNvPr>
          <p:cNvSpPr/>
          <p:nvPr/>
        </p:nvSpPr>
        <p:spPr bwMode="gray">
          <a:xfrm>
            <a:off x="557553" y="5714818"/>
            <a:ext cx="3276000" cy="1717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当事務所では、毎月経営、節税に関する情報を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メールマガジンにて配信しております。</a:t>
            </a: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新聞や雑誌に載らない、現場で起こった事例など、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知っておくと安心できる情報を多数ご紹介しております。</a:t>
            </a:r>
          </a:p>
          <a:p>
            <a:pPr>
              <a:lnSpc>
                <a:spcPct val="130000"/>
              </a:lnSpc>
              <a:spcBef>
                <a:spcPts val="400"/>
              </a:spcBef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登録料・月額費用は無料です。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購読ご希望の方は、本紙を</a:t>
            </a:r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FAX</a:t>
            </a: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もしくは弊社担当まで</a:t>
            </a: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ご提示ください。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 algn="r">
              <a:lnSpc>
                <a:spcPct val="130000"/>
              </a:lnSpc>
            </a:pPr>
            <a:r>
              <a:rPr lang="zh-TW" altLang="en-US" sz="900" dirty="0">
                <a:solidFill>
                  <a:schemeClr val="tx1"/>
                </a:solidFill>
                <a:latin typeface="+mn-ea"/>
              </a:rPr>
              <a:t>●●●●事務所</a:t>
            </a:r>
          </a:p>
          <a:p>
            <a:pPr algn="r"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担当：●●●●</a:t>
            </a:r>
          </a:p>
        </p:txBody>
      </p:sp>
      <p:sp>
        <p:nvSpPr>
          <p:cNvPr id="124" name="Text Box 26">
            <a:extLst>
              <a:ext uri="{FF2B5EF4-FFF2-40B4-BE49-F238E27FC236}">
                <a16:creationId xmlns:a16="http://schemas.microsoft.com/office/drawing/2014/main" id="{D0E90DD0-2F39-4C1C-A656-832429C4E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53" y="10099427"/>
            <a:ext cx="1835127" cy="314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7000"/>
              </a:lnSpc>
            </a:pPr>
            <a:r>
              <a:rPr lang="zh-TW" altLang="en-US" sz="1600" b="1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●●●●事務所</a:t>
            </a:r>
          </a:p>
        </p:txBody>
      </p:sp>
      <p:sp>
        <p:nvSpPr>
          <p:cNvPr id="127" name="フッター プレースホルダー 1">
            <a:extLst>
              <a:ext uri="{FF2B5EF4-FFF2-40B4-BE49-F238E27FC236}">
                <a16:creationId xmlns:a16="http://schemas.microsoft.com/office/drawing/2014/main" id="{E19FF500-A404-4C80-A5CC-C2BA4F10B6BC}"/>
              </a:ext>
            </a:extLst>
          </p:cNvPr>
          <p:cNvSpPr txBox="1">
            <a:spLocks/>
          </p:cNvSpPr>
          <p:nvPr/>
        </p:nvSpPr>
        <p:spPr>
          <a:xfrm>
            <a:off x="1642133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617" kern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509422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01884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52826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3768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547109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3056532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565954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4075375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Copyright c MiG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メール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（ミグメール）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All Rights Reserved.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602BAD-BDD0-45DD-B52D-B42CE5C21954}"/>
              </a:ext>
            </a:extLst>
          </p:cNvPr>
          <p:cNvGrpSpPr/>
          <p:nvPr/>
        </p:nvGrpSpPr>
        <p:grpSpPr bwMode="gray">
          <a:xfrm>
            <a:off x="6574055" y="9951120"/>
            <a:ext cx="847573" cy="869290"/>
            <a:chOff x="4906481" y="5798958"/>
            <a:chExt cx="1201149" cy="1231927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2A426361-3F72-45C9-A772-D13EE99777DF}"/>
                </a:ext>
              </a:extLst>
            </p:cNvPr>
            <p:cNvSpPr/>
            <p:nvPr/>
          </p:nvSpPr>
          <p:spPr bwMode="gray">
            <a:xfrm>
              <a:off x="4906481" y="5798958"/>
              <a:ext cx="1201149" cy="1231927"/>
            </a:xfrm>
            <a:prstGeom prst="rect">
              <a:avLst/>
            </a:pr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976C478-6D77-4D71-98D1-17E9A48E9D79}"/>
                </a:ext>
              </a:extLst>
            </p:cNvPr>
            <p:cNvSpPr/>
            <p:nvPr/>
          </p:nvSpPr>
          <p:spPr bwMode="gray">
            <a:xfrm>
              <a:off x="5029836" y="5913153"/>
              <a:ext cx="961195" cy="99422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kumimoji="1" lang="en-US" altLang="ja-JP" sz="1200" dirty="0">
                  <a:latin typeface="+mn-ea"/>
                </a:rPr>
                <a:t>QR</a:t>
              </a:r>
            </a:p>
            <a:p>
              <a:pPr algn="ctr">
                <a:lnSpc>
                  <a:spcPct val="120000"/>
                </a:lnSpc>
              </a:pPr>
              <a:r>
                <a:rPr kumimoji="1" lang="ja-JP" altLang="en-US" sz="1200" dirty="0">
                  <a:latin typeface="+mn-ea"/>
                </a:rPr>
                <a:t>コード</a:t>
              </a:r>
            </a:p>
          </p:txBody>
        </p:sp>
      </p:grp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CE672425-7A2C-4B46-8A4D-7DE0D729EAE2}"/>
              </a:ext>
            </a:extLst>
          </p:cNvPr>
          <p:cNvSpPr/>
          <p:nvPr/>
        </p:nvSpPr>
        <p:spPr bwMode="gray">
          <a:xfrm>
            <a:off x="974752" y="5311276"/>
            <a:ext cx="4051423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メイリオ" panose="020B0604030504040204" pitchFamily="50" charset="-128"/>
              </a:rPr>
              <a:t>上記メニュー以外にも、お役立ていただける内容が盛りだくさん！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651BB4A3-27ED-4768-B8EE-B6551A52ECA8}"/>
              </a:ext>
            </a:extLst>
          </p:cNvPr>
          <p:cNvSpPr txBox="1"/>
          <p:nvPr/>
        </p:nvSpPr>
        <p:spPr bwMode="white">
          <a:xfrm>
            <a:off x="2477963" y="2176228"/>
            <a:ext cx="5121915" cy="519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 sz="1100" dirty="0">
                <a:solidFill>
                  <a:srgbClr val="404040"/>
                </a:solidFill>
                <a:latin typeface="メイリオ" pitchFamily="50" charset="-128"/>
                <a:ea typeface="メイリオ" pitchFamily="50" charset="-128"/>
              </a:rPr>
              <a:t>〇〇税理士事務所では、お客様の経営・節税などの問題の解決を目的として、</a:t>
            </a:r>
          </a:p>
          <a:p>
            <a:pPr algn="ctr">
              <a:lnSpc>
                <a:spcPct val="130000"/>
              </a:lnSpc>
            </a:pPr>
            <a:r>
              <a:rPr lang="ja-JP" altLang="en-US" sz="1100" dirty="0">
                <a:solidFill>
                  <a:srgbClr val="404040"/>
                </a:solidFill>
                <a:latin typeface="メイリオ" pitchFamily="50" charset="-128"/>
                <a:ea typeface="メイリオ" pitchFamily="50" charset="-128"/>
              </a:rPr>
              <a:t>経営に役立つニュースなどを無料でご提供いたします。</a:t>
            </a: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4B888817-3077-4AF3-87FD-A43C32573E05}"/>
              </a:ext>
            </a:extLst>
          </p:cNvPr>
          <p:cNvSpPr/>
          <p:nvPr/>
        </p:nvSpPr>
        <p:spPr>
          <a:xfrm>
            <a:off x="3372930" y="9822948"/>
            <a:ext cx="3528000" cy="67710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東京都○○区○○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00-00-00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○○ビル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0F</a:t>
            </a:r>
            <a:endParaRPr lang="ja-JP" altLang="en-US" sz="800" kern="1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XXXXXXXXXX@XXXXXXXXXXX.XXX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http://www. XXXXXXXXXX.jp</a:t>
            </a:r>
          </a:p>
        </p:txBody>
      </p:sp>
      <p:graphicFrame>
        <p:nvGraphicFramePr>
          <p:cNvPr id="108" name="表 107">
            <a:extLst>
              <a:ext uri="{FF2B5EF4-FFF2-40B4-BE49-F238E27FC236}">
                <a16:creationId xmlns:a16="http://schemas.microsoft.com/office/drawing/2014/main" id="{D1D9723B-3889-4144-869A-AF7835991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931879"/>
              </p:ext>
            </p:extLst>
          </p:nvPr>
        </p:nvGraphicFramePr>
        <p:xfrm>
          <a:off x="465191" y="7530044"/>
          <a:ext cx="6956437" cy="22655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9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8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909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メルマガ申込書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FAX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XXXX</a:t>
                      </a: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97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□メルマガの定期購読を希望する</a:t>
                      </a:r>
                    </a:p>
                  </a:txBody>
                  <a:tcPr marL="180000" marR="18000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398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zh-TW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貴社名</a:t>
                      </a:r>
                      <a:endParaRPr lang="zh-TW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業　種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676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お名前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05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お役職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54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ご住所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90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〒</a:t>
                      </a:r>
                      <a:endParaRPr lang="ja-JP" altLang="en-US" sz="9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8000" marR="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ＴＥＬ</a:t>
                      </a:r>
                      <a:endParaRPr lang="en-US" altLang="ja-JP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　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ＦＡＸ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　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　　　　　　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E-mail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aseline="0" dirty="0"/>
                        <a:t>　　　</a:t>
                      </a:r>
                      <a:r>
                        <a:rPr kumimoji="1" lang="ja-JP" altLang="en-US" sz="900" dirty="0"/>
                        <a:t>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8F97CD86-4D9B-FF6A-5CB3-74506756845B}"/>
              </a:ext>
            </a:extLst>
          </p:cNvPr>
          <p:cNvGrpSpPr/>
          <p:nvPr/>
        </p:nvGrpSpPr>
        <p:grpSpPr>
          <a:xfrm>
            <a:off x="5481510" y="3233621"/>
            <a:ext cx="1803197" cy="2358322"/>
            <a:chOff x="5481510" y="3233621"/>
            <a:chExt cx="1803197" cy="2358322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03004A88-155C-D90E-2516-CB5BAF5984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40249" b="21002"/>
            <a:stretch/>
          </p:blipFill>
          <p:spPr>
            <a:xfrm>
              <a:off x="6052778" y="3506602"/>
              <a:ext cx="1231929" cy="208534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795B6A7C-5FD3-751E-A49F-A4B3F87CE4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b="59286"/>
            <a:stretch/>
          </p:blipFill>
          <p:spPr>
            <a:xfrm>
              <a:off x="5481510" y="3233621"/>
              <a:ext cx="1207656" cy="2147910"/>
            </a:xfrm>
            <a:prstGeom prst="rect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3695292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ユーザー定義 21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F7AD2E"/>
      </a:accent1>
      <a:accent2>
        <a:srgbClr val="A6B727"/>
      </a:accent2>
      <a:accent3>
        <a:srgbClr val="418AB3"/>
      </a:accent3>
      <a:accent4>
        <a:srgbClr val="838383"/>
      </a:accent4>
      <a:accent5>
        <a:srgbClr val="F8B506"/>
      </a:accent5>
      <a:accent6>
        <a:srgbClr val="DF5327"/>
      </a:accent6>
      <a:hlink>
        <a:srgbClr val="F59E00"/>
      </a:hlink>
      <a:folHlink>
        <a:srgbClr val="B2B2B2"/>
      </a:folHlink>
    </a:clrScheme>
    <a:fontScheme name="Segoe　メイリオ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【Mi-G】メルマガ販促チラシ_sagyo</Template>
  <TotalTime>0</TotalTime>
  <Words>377</Words>
  <Application>Microsoft Office PowerPoint</Application>
  <PresentationFormat>ユーザー設定</PresentationFormat>
  <Paragraphs>63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Segoe UI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2019-12-12T05:30:49Z</dcterms:created>
  <dcterms:modified xsi:type="dcterms:W3CDTF">2024-03-05T04:57:05Z</dcterms:modified>
</cp:coreProperties>
</file>